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6"/>
  </p:notesMasterIdLst>
  <p:sldIdLst>
    <p:sldId id="256" r:id="rId2"/>
    <p:sldId id="261" r:id="rId3"/>
    <p:sldId id="263"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1"/>
  </p:normalViewPr>
  <p:slideViewPr>
    <p:cSldViewPr snapToGrid="0" snapToObjects="1">
      <p:cViewPr>
        <p:scale>
          <a:sx n="66" d="100"/>
          <a:sy n="66" d="100"/>
        </p:scale>
        <p:origin x="-572"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EE98EB-0687-4D37-AF37-39C28BD7FBBA}" type="datetimeFigureOut">
              <a:rPr lang="en-AU" smtClean="0"/>
              <a:t>13/01/2023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95117E-A0D4-4BBE-B436-D9C777D8A666}" type="slidenum">
              <a:rPr lang="en-AU" smtClean="0"/>
              <a:t>‹#›</a:t>
            </a:fld>
            <a:endParaRPr lang="en-AU"/>
          </a:p>
        </p:txBody>
      </p:sp>
    </p:spTree>
    <p:extLst>
      <p:ext uri="{BB962C8B-B14F-4D97-AF65-F5344CB8AC3E}">
        <p14:creationId xmlns:p14="http://schemas.microsoft.com/office/powerpoint/2010/main" val="1198222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0F9361-08F0-2730-E73D-7E11480A271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xmlns="" id="{9A303BA7-C2FE-1A8E-AC27-9A1BA1A534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xmlns="" id="{26924A74-139B-376E-BA68-DB7E0B234F6D}"/>
              </a:ext>
            </a:extLst>
          </p:cNvPr>
          <p:cNvSpPr>
            <a:spLocks noGrp="1"/>
          </p:cNvSpPr>
          <p:nvPr>
            <p:ph type="dt" sz="half" idx="10"/>
          </p:nvPr>
        </p:nvSpPr>
        <p:spPr/>
        <p:txBody>
          <a:bodyPr/>
          <a:lstStyle/>
          <a:p>
            <a:fld id="{55BB5B4A-24FE-4297-8390-F197769ACAF0}" type="datetime1">
              <a:rPr lang="en-AU" smtClean="0"/>
              <a:t>13/01/2023</a:t>
            </a:fld>
            <a:endParaRPr lang="en-AU"/>
          </a:p>
        </p:txBody>
      </p:sp>
      <p:sp>
        <p:nvSpPr>
          <p:cNvPr id="5" name="Footer Placeholder 4">
            <a:extLst>
              <a:ext uri="{FF2B5EF4-FFF2-40B4-BE49-F238E27FC236}">
                <a16:creationId xmlns:a16="http://schemas.microsoft.com/office/drawing/2014/main" xmlns="" id="{7F8ABA13-A3D8-1A38-E2DC-3E7B0A45802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A1F6EEF3-9796-A1EE-2E34-3FC41A35E01C}"/>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270833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C05976-0DF4-6FB8-AD51-D31BE63D498A}"/>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xmlns="" id="{C625E44D-E2AD-F22D-8999-51AC0D026A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xmlns="" id="{F14727AE-D1F7-B7AC-425E-5F36D6CD3BA8}"/>
              </a:ext>
            </a:extLst>
          </p:cNvPr>
          <p:cNvSpPr>
            <a:spLocks noGrp="1"/>
          </p:cNvSpPr>
          <p:nvPr>
            <p:ph type="dt" sz="half" idx="10"/>
          </p:nvPr>
        </p:nvSpPr>
        <p:spPr/>
        <p:txBody>
          <a:bodyPr/>
          <a:lstStyle/>
          <a:p>
            <a:fld id="{A5FD083B-004D-48EA-A3EF-B9AB76035F7A}" type="datetime1">
              <a:rPr lang="en-AU" smtClean="0"/>
              <a:t>13/01/2023</a:t>
            </a:fld>
            <a:endParaRPr lang="en-AU"/>
          </a:p>
        </p:txBody>
      </p:sp>
      <p:sp>
        <p:nvSpPr>
          <p:cNvPr id="5" name="Footer Placeholder 4">
            <a:extLst>
              <a:ext uri="{FF2B5EF4-FFF2-40B4-BE49-F238E27FC236}">
                <a16:creationId xmlns:a16="http://schemas.microsoft.com/office/drawing/2014/main" xmlns="" id="{0BA0ED76-52ED-3A37-47E4-83909D4C0E1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58D5A2F0-5F3A-A49E-FB34-FF3A6F6A5A7C}"/>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1940131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E7708CB-5441-2F52-75F9-3CE9295EA2D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xmlns="" id="{660B6682-028E-2A60-2AB9-FC1547EFAF6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xmlns="" id="{A3653FEE-B69D-9775-266A-FD23A2088B1C}"/>
              </a:ext>
            </a:extLst>
          </p:cNvPr>
          <p:cNvSpPr>
            <a:spLocks noGrp="1"/>
          </p:cNvSpPr>
          <p:nvPr>
            <p:ph type="dt" sz="half" idx="10"/>
          </p:nvPr>
        </p:nvSpPr>
        <p:spPr/>
        <p:txBody>
          <a:bodyPr/>
          <a:lstStyle/>
          <a:p>
            <a:fld id="{EE3DEE05-B0C7-42CD-B19D-CC23291C7BA7}" type="datetime1">
              <a:rPr lang="en-AU" smtClean="0"/>
              <a:t>13/01/2023</a:t>
            </a:fld>
            <a:endParaRPr lang="en-AU"/>
          </a:p>
        </p:txBody>
      </p:sp>
      <p:sp>
        <p:nvSpPr>
          <p:cNvPr id="5" name="Footer Placeholder 4">
            <a:extLst>
              <a:ext uri="{FF2B5EF4-FFF2-40B4-BE49-F238E27FC236}">
                <a16:creationId xmlns:a16="http://schemas.microsoft.com/office/drawing/2014/main" xmlns="" id="{1835F33C-7681-F05B-AD68-D6B7291A7A0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DE5528A9-95C1-B2BD-1FDB-BAE3B2F533AA}"/>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308860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8101AA-02AD-C584-413E-874C117BFE62}"/>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xmlns="" id="{9307E6DB-B287-5FF5-C306-D4250B42D66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xmlns="" id="{304A3FC4-455D-15F3-2192-560ED41385B1}"/>
              </a:ext>
            </a:extLst>
          </p:cNvPr>
          <p:cNvSpPr>
            <a:spLocks noGrp="1"/>
          </p:cNvSpPr>
          <p:nvPr>
            <p:ph type="dt" sz="half" idx="10"/>
          </p:nvPr>
        </p:nvSpPr>
        <p:spPr/>
        <p:txBody>
          <a:bodyPr/>
          <a:lstStyle/>
          <a:p>
            <a:fld id="{DCD61AB4-9FB0-44DB-B4F4-4CF2B4AC582F}" type="datetime1">
              <a:rPr lang="en-AU" smtClean="0"/>
              <a:t>13/01/2023</a:t>
            </a:fld>
            <a:endParaRPr lang="en-AU"/>
          </a:p>
        </p:txBody>
      </p:sp>
      <p:sp>
        <p:nvSpPr>
          <p:cNvPr id="5" name="Footer Placeholder 4">
            <a:extLst>
              <a:ext uri="{FF2B5EF4-FFF2-40B4-BE49-F238E27FC236}">
                <a16:creationId xmlns:a16="http://schemas.microsoft.com/office/drawing/2014/main" xmlns="" id="{792F18B8-359A-F0A0-A324-8584224FFCA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A30DE217-F1C7-C24B-3031-C6267BB5A7C9}"/>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88380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D98B8B-EF33-1DFC-C297-CA24113CA05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xmlns="" id="{BD53DD0F-F616-0B2E-C435-77DC4FE4A3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EC58310F-8C18-A399-9086-0C81AE079A4C}"/>
              </a:ext>
            </a:extLst>
          </p:cNvPr>
          <p:cNvSpPr>
            <a:spLocks noGrp="1"/>
          </p:cNvSpPr>
          <p:nvPr>
            <p:ph type="dt" sz="half" idx="10"/>
          </p:nvPr>
        </p:nvSpPr>
        <p:spPr/>
        <p:txBody>
          <a:bodyPr/>
          <a:lstStyle/>
          <a:p>
            <a:fld id="{7E04EB8A-A3C1-4308-84EA-FADA7B4948C3}" type="datetime1">
              <a:rPr lang="en-AU" smtClean="0"/>
              <a:t>13/01/2023</a:t>
            </a:fld>
            <a:endParaRPr lang="en-AU"/>
          </a:p>
        </p:txBody>
      </p:sp>
      <p:sp>
        <p:nvSpPr>
          <p:cNvPr id="5" name="Footer Placeholder 4">
            <a:extLst>
              <a:ext uri="{FF2B5EF4-FFF2-40B4-BE49-F238E27FC236}">
                <a16:creationId xmlns:a16="http://schemas.microsoft.com/office/drawing/2014/main" xmlns="" id="{F2D78369-F84A-E3FE-FEB4-253E376C7A0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xmlns="" id="{BEF16865-01D0-E3D7-23F8-4AA4C3516849}"/>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25637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A3FACB-477A-EF72-740F-7051A72111E4}"/>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xmlns="" id="{A2B977D6-0A89-C037-32B7-9C9953FC810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xmlns="" id="{17BA0DD8-6E98-1DDB-D426-1DDB3A246BC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xmlns="" id="{16F5405D-433B-8023-E4C5-0AF6C04A09E8}"/>
              </a:ext>
            </a:extLst>
          </p:cNvPr>
          <p:cNvSpPr>
            <a:spLocks noGrp="1"/>
          </p:cNvSpPr>
          <p:nvPr>
            <p:ph type="dt" sz="half" idx="10"/>
          </p:nvPr>
        </p:nvSpPr>
        <p:spPr/>
        <p:txBody>
          <a:bodyPr/>
          <a:lstStyle/>
          <a:p>
            <a:fld id="{08E0FE6D-6424-4BA1-A3CC-B29D016DA7BC}" type="datetime1">
              <a:rPr lang="en-AU" smtClean="0"/>
              <a:t>13/01/2023</a:t>
            </a:fld>
            <a:endParaRPr lang="en-AU"/>
          </a:p>
        </p:txBody>
      </p:sp>
      <p:sp>
        <p:nvSpPr>
          <p:cNvPr id="6" name="Footer Placeholder 5">
            <a:extLst>
              <a:ext uri="{FF2B5EF4-FFF2-40B4-BE49-F238E27FC236}">
                <a16:creationId xmlns:a16="http://schemas.microsoft.com/office/drawing/2014/main" xmlns="" id="{74ED0147-2339-6005-DE50-59186F23E0D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FC50413D-553F-078A-A912-0521B4CA7A64}"/>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2702541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6F9C88-E4C6-3250-8DDC-5D6C0A13349B}"/>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xmlns="" id="{DF698C92-0BD1-D8F0-A036-966154349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0858A615-65EC-DBA5-2357-6C150AA906E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xmlns="" id="{B8B52F0F-23A2-8FF0-85F7-5083693104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22E3DFC7-C8FC-4692-B637-0A7D98EDD0B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xmlns="" id="{DD80A805-F210-3887-5E5C-9D1380332333}"/>
              </a:ext>
            </a:extLst>
          </p:cNvPr>
          <p:cNvSpPr>
            <a:spLocks noGrp="1"/>
          </p:cNvSpPr>
          <p:nvPr>
            <p:ph type="dt" sz="half" idx="10"/>
          </p:nvPr>
        </p:nvSpPr>
        <p:spPr/>
        <p:txBody>
          <a:bodyPr/>
          <a:lstStyle/>
          <a:p>
            <a:fld id="{DE1972D6-F874-4F9E-A8A5-46F8B846B0AA}" type="datetime1">
              <a:rPr lang="en-AU" smtClean="0"/>
              <a:t>13/01/2023</a:t>
            </a:fld>
            <a:endParaRPr lang="en-AU"/>
          </a:p>
        </p:txBody>
      </p:sp>
      <p:sp>
        <p:nvSpPr>
          <p:cNvPr id="8" name="Footer Placeholder 7">
            <a:extLst>
              <a:ext uri="{FF2B5EF4-FFF2-40B4-BE49-F238E27FC236}">
                <a16:creationId xmlns:a16="http://schemas.microsoft.com/office/drawing/2014/main" xmlns="" id="{1D3FE0A1-A72D-E18A-D7EE-DD339B09D2C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xmlns="" id="{5A9F9DB1-99AB-1CB0-5B55-F30DFF7B18D1}"/>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49806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39A941-2108-A13D-92FA-CD6052E2AED9}"/>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xmlns="" id="{7298992B-F86A-D85F-EAC4-1B00C0DCDDF5}"/>
              </a:ext>
            </a:extLst>
          </p:cNvPr>
          <p:cNvSpPr>
            <a:spLocks noGrp="1"/>
          </p:cNvSpPr>
          <p:nvPr>
            <p:ph type="dt" sz="half" idx="10"/>
          </p:nvPr>
        </p:nvSpPr>
        <p:spPr/>
        <p:txBody>
          <a:bodyPr/>
          <a:lstStyle/>
          <a:p>
            <a:fld id="{5428B8B5-F6FF-45BA-A0EE-C7375EB1FDB8}" type="datetime1">
              <a:rPr lang="en-AU" smtClean="0"/>
              <a:t>13/01/2023</a:t>
            </a:fld>
            <a:endParaRPr lang="en-AU"/>
          </a:p>
        </p:txBody>
      </p:sp>
      <p:sp>
        <p:nvSpPr>
          <p:cNvPr id="4" name="Footer Placeholder 3">
            <a:extLst>
              <a:ext uri="{FF2B5EF4-FFF2-40B4-BE49-F238E27FC236}">
                <a16:creationId xmlns:a16="http://schemas.microsoft.com/office/drawing/2014/main" xmlns="" id="{7FC5F280-22A2-DF9D-1E5E-7ECD5868CEF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xmlns="" id="{08F3646F-589F-605F-FE0B-EAD09367B124}"/>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4071159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690CC51-3B96-4205-8980-F57A3802EA75}"/>
              </a:ext>
            </a:extLst>
          </p:cNvPr>
          <p:cNvSpPr>
            <a:spLocks noGrp="1"/>
          </p:cNvSpPr>
          <p:nvPr>
            <p:ph type="dt" sz="half" idx="10"/>
          </p:nvPr>
        </p:nvSpPr>
        <p:spPr/>
        <p:txBody>
          <a:bodyPr/>
          <a:lstStyle/>
          <a:p>
            <a:fld id="{AE70552F-FC5C-41B9-9B83-C455FB14CD4F}" type="datetime1">
              <a:rPr lang="en-AU" smtClean="0"/>
              <a:t>13/01/2023</a:t>
            </a:fld>
            <a:endParaRPr lang="en-AU"/>
          </a:p>
        </p:txBody>
      </p:sp>
      <p:sp>
        <p:nvSpPr>
          <p:cNvPr id="3" name="Footer Placeholder 2">
            <a:extLst>
              <a:ext uri="{FF2B5EF4-FFF2-40B4-BE49-F238E27FC236}">
                <a16:creationId xmlns:a16="http://schemas.microsoft.com/office/drawing/2014/main" xmlns="" id="{F958D63C-E68B-7CED-7168-91A1F076D2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xmlns="" id="{550294A6-E597-4DD6-9274-4B4F8903C36D}"/>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181222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7C29E9-3760-0368-D3E8-5256972A1C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xmlns="" id="{4F0D1494-D12E-7EBB-E7B7-FD998CFA42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xmlns="" id="{021EA744-8A59-F729-4BAD-012557AB0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BCA7D113-4C2C-3708-197E-4C0CC00E82EB}"/>
              </a:ext>
            </a:extLst>
          </p:cNvPr>
          <p:cNvSpPr>
            <a:spLocks noGrp="1"/>
          </p:cNvSpPr>
          <p:nvPr>
            <p:ph type="dt" sz="half" idx="10"/>
          </p:nvPr>
        </p:nvSpPr>
        <p:spPr/>
        <p:txBody>
          <a:bodyPr/>
          <a:lstStyle/>
          <a:p>
            <a:fld id="{46205741-D1A3-4E59-999B-9F8CD4FB18F9}" type="datetime1">
              <a:rPr lang="en-AU" smtClean="0"/>
              <a:t>13/01/2023</a:t>
            </a:fld>
            <a:endParaRPr lang="en-AU"/>
          </a:p>
        </p:txBody>
      </p:sp>
      <p:sp>
        <p:nvSpPr>
          <p:cNvPr id="6" name="Footer Placeholder 5">
            <a:extLst>
              <a:ext uri="{FF2B5EF4-FFF2-40B4-BE49-F238E27FC236}">
                <a16:creationId xmlns:a16="http://schemas.microsoft.com/office/drawing/2014/main" xmlns="" id="{EF16946A-E563-395A-920A-DD19F92F22D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4B303EB2-36AC-7300-0541-688076D43A5A}"/>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95684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F223CA-7356-3F7A-FCD9-4F7E6A394BF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xmlns="" id="{AEC4A25C-041C-BD23-B7B5-84B3CE58E8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xmlns="" id="{5D743B7A-0468-B6C8-4DE6-C6A7D3D6E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F8FA9370-C574-A723-DF3F-723881B56776}"/>
              </a:ext>
            </a:extLst>
          </p:cNvPr>
          <p:cNvSpPr>
            <a:spLocks noGrp="1"/>
          </p:cNvSpPr>
          <p:nvPr>
            <p:ph type="dt" sz="half" idx="10"/>
          </p:nvPr>
        </p:nvSpPr>
        <p:spPr/>
        <p:txBody>
          <a:bodyPr/>
          <a:lstStyle/>
          <a:p>
            <a:fld id="{EFFC3704-13D9-4A0D-816D-3E5A31C39AB5}" type="datetime1">
              <a:rPr lang="en-AU" smtClean="0"/>
              <a:t>13/01/2023</a:t>
            </a:fld>
            <a:endParaRPr lang="en-AU"/>
          </a:p>
        </p:txBody>
      </p:sp>
      <p:sp>
        <p:nvSpPr>
          <p:cNvPr id="6" name="Footer Placeholder 5">
            <a:extLst>
              <a:ext uri="{FF2B5EF4-FFF2-40B4-BE49-F238E27FC236}">
                <a16:creationId xmlns:a16="http://schemas.microsoft.com/office/drawing/2014/main" xmlns="" id="{2242FB3E-4DEE-1C63-25BC-AD6C0008F6D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xmlns="" id="{3163DC70-568C-A920-BC10-B68C21273197}"/>
              </a:ext>
            </a:extLst>
          </p:cNvPr>
          <p:cNvSpPr>
            <a:spLocks noGrp="1"/>
          </p:cNvSpPr>
          <p:nvPr>
            <p:ph type="sldNum" sz="quarter" idx="12"/>
          </p:nvPr>
        </p:nvSpPr>
        <p:spPr/>
        <p:txBody>
          <a:bodyPr/>
          <a:lstStyle/>
          <a:p>
            <a:fld id="{1F268880-0B0B-A549-B1B4-DF73A679931C}" type="slidenum">
              <a:rPr lang="en-AU" smtClean="0"/>
              <a:t>‹#›</a:t>
            </a:fld>
            <a:endParaRPr lang="en-AU"/>
          </a:p>
        </p:txBody>
      </p:sp>
    </p:spTree>
    <p:extLst>
      <p:ext uri="{BB962C8B-B14F-4D97-AF65-F5344CB8AC3E}">
        <p14:creationId xmlns:p14="http://schemas.microsoft.com/office/powerpoint/2010/main" val="105475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F648CBF-63E6-1D84-636B-D477CB88F4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xmlns="" id="{C43CB18A-CDC7-E95B-324E-4ECE0F2C7F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xmlns="" id="{9BF381BA-4924-2D46-C795-D7E05D240C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9B1CB3-1AEC-4363-A1AF-D19464D1253F}" type="datetime1">
              <a:rPr lang="en-AU" smtClean="0"/>
              <a:t>13/01/2023</a:t>
            </a:fld>
            <a:endParaRPr lang="en-AU"/>
          </a:p>
        </p:txBody>
      </p:sp>
      <p:sp>
        <p:nvSpPr>
          <p:cNvPr id="5" name="Footer Placeholder 4">
            <a:extLst>
              <a:ext uri="{FF2B5EF4-FFF2-40B4-BE49-F238E27FC236}">
                <a16:creationId xmlns:a16="http://schemas.microsoft.com/office/drawing/2014/main" xmlns="" id="{0FD5D5C3-B1A4-3B96-FD6D-9608BAAB08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xmlns="" id="{053110D4-F3A8-4B73-3A6B-944A3B8476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268880-0B0B-A549-B1B4-DF73A679931C}" type="slidenum">
              <a:rPr lang="en-AU" smtClean="0"/>
              <a:t>‹#›</a:t>
            </a:fld>
            <a:endParaRPr lang="en-AU"/>
          </a:p>
        </p:txBody>
      </p:sp>
    </p:spTree>
    <p:extLst>
      <p:ext uri="{BB962C8B-B14F-4D97-AF65-F5344CB8AC3E}">
        <p14:creationId xmlns:p14="http://schemas.microsoft.com/office/powerpoint/2010/main" val="3786096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rksleisure.com.au/library/" TargetMode="External"/><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hyperlink" Target="https://parcaustralia.com.a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arcaustralia.com.au/" TargetMode="External"/><Relationship Id="rId2" Type="http://schemas.openxmlformats.org/officeDocument/2006/relationships/hyperlink" Target="https://www.parksleisure.com.au/library/"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59EAF8AA-D5FE-495D-8A0F-376E5EA9A907}"/>
              </a:ext>
            </a:extLst>
          </p:cNvPr>
          <p:cNvPicPr>
            <a:picLocks noChangeAspect="1"/>
          </p:cNvPicPr>
          <p:nvPr/>
        </p:nvPicPr>
        <p:blipFill>
          <a:blip r:embed="rId2"/>
          <a:stretch>
            <a:fillRect/>
          </a:stretch>
        </p:blipFill>
        <p:spPr>
          <a:xfrm>
            <a:off x="622663" y="357026"/>
            <a:ext cx="2194560" cy="1228148"/>
          </a:xfrm>
          <a:prstGeom prst="rect">
            <a:avLst/>
          </a:prstGeom>
        </p:spPr>
      </p:pic>
      <p:sp>
        <p:nvSpPr>
          <p:cNvPr id="9" name="TextBox 8">
            <a:extLst>
              <a:ext uri="{FF2B5EF4-FFF2-40B4-BE49-F238E27FC236}">
                <a16:creationId xmlns:a16="http://schemas.microsoft.com/office/drawing/2014/main" xmlns="" id="{A0090DD5-57AF-4D9E-9734-8B3D5D32C351}"/>
              </a:ext>
            </a:extLst>
          </p:cNvPr>
          <p:cNvSpPr txBox="1"/>
          <p:nvPr/>
        </p:nvSpPr>
        <p:spPr>
          <a:xfrm>
            <a:off x="3200400" y="792630"/>
            <a:ext cx="8615680" cy="523220"/>
          </a:xfrm>
          <a:prstGeom prst="rect">
            <a:avLst/>
          </a:prstGeom>
          <a:noFill/>
        </p:spPr>
        <p:txBody>
          <a:bodyPr wrap="square">
            <a:spAutoFit/>
          </a:bodyPr>
          <a:lstStyle/>
          <a:p>
            <a:r>
              <a:rPr lang="en-AU" sz="2800" b="0" i="0" u="none" strike="noStrike" baseline="0" dirty="0">
                <a:solidFill>
                  <a:srgbClr val="008000"/>
                </a:solidFill>
                <a:latin typeface="Copperplate Gothic Bold" panose="020E0705020206020404" pitchFamily="34" charset="0"/>
              </a:rPr>
              <a:t>Parks and Recreation Collection </a:t>
            </a:r>
            <a:endParaRPr lang="en-AU" sz="2800" dirty="0">
              <a:solidFill>
                <a:srgbClr val="008000"/>
              </a:solidFill>
            </a:endParaRPr>
          </a:p>
        </p:txBody>
      </p:sp>
      <p:sp>
        <p:nvSpPr>
          <p:cNvPr id="11" name="TextBox 10">
            <a:extLst>
              <a:ext uri="{FF2B5EF4-FFF2-40B4-BE49-F238E27FC236}">
                <a16:creationId xmlns:a16="http://schemas.microsoft.com/office/drawing/2014/main" xmlns="" id="{E9196B8A-4298-4CEF-B40D-F751DEFFECA9}"/>
              </a:ext>
            </a:extLst>
          </p:cNvPr>
          <p:cNvSpPr txBox="1"/>
          <p:nvPr/>
        </p:nvSpPr>
        <p:spPr>
          <a:xfrm>
            <a:off x="1520456" y="1638568"/>
            <a:ext cx="8744047" cy="2862322"/>
          </a:xfrm>
          <a:prstGeom prst="rect">
            <a:avLst/>
          </a:prstGeom>
          <a:noFill/>
        </p:spPr>
        <p:txBody>
          <a:bodyPr wrap="square">
            <a:spAutoFit/>
          </a:bodyPr>
          <a:lstStyle/>
          <a:p>
            <a:pPr algn="ctr"/>
            <a:r>
              <a:rPr lang="en-US" sz="1800" i="1" u="none" strike="noStrike" baseline="0" dirty="0">
                <a:solidFill>
                  <a:srgbClr val="008000"/>
                </a:solidFill>
                <a:latin typeface="Bookman Old Style" panose="02050604050505020204" pitchFamily="18" charset="0"/>
              </a:rPr>
              <a:t>A collection of materials on parks, gardens, open space, sport, recreation and leisure. The collection includes </a:t>
            </a:r>
            <a:r>
              <a:rPr lang="en-US" sz="1800" i="1" u="none" strike="noStrike" baseline="0" dirty="0" smtClean="0">
                <a:solidFill>
                  <a:srgbClr val="008000"/>
                </a:solidFill>
                <a:latin typeface="Bookman Old Style" panose="02050604050505020204" pitchFamily="18" charset="0"/>
              </a:rPr>
              <a:t>strategies</a:t>
            </a:r>
            <a:r>
              <a:rPr lang="en-US" sz="1800" i="1" u="none" strike="noStrike" baseline="0" dirty="0">
                <a:solidFill>
                  <a:srgbClr val="008000"/>
                </a:solidFill>
                <a:latin typeface="Bookman Old Style" panose="02050604050505020204" pitchFamily="18" charset="0"/>
              </a:rPr>
              <a:t>, reports, master plans, guidelines </a:t>
            </a:r>
            <a:r>
              <a:rPr lang="en-US" i="1" dirty="0" smtClean="0">
                <a:solidFill>
                  <a:srgbClr val="008000"/>
                </a:solidFill>
                <a:latin typeface="Bookman Old Style" panose="02050604050505020204" pitchFamily="18" charset="0"/>
              </a:rPr>
              <a:t>, opinion pieces</a:t>
            </a:r>
            <a:r>
              <a:rPr lang="en-US" sz="1800" i="1" u="none" strike="noStrike" baseline="0" dirty="0" smtClean="0">
                <a:solidFill>
                  <a:srgbClr val="008000"/>
                </a:solidFill>
                <a:latin typeface="Bookman Old Style" panose="02050604050505020204" pitchFamily="18" charset="0"/>
              </a:rPr>
              <a:t> and </a:t>
            </a:r>
            <a:r>
              <a:rPr lang="en-US" sz="1800" i="1" u="none" strike="noStrike" baseline="0" dirty="0">
                <a:solidFill>
                  <a:srgbClr val="008000"/>
                </a:solidFill>
                <a:latin typeface="Bookman Old Style" panose="02050604050505020204" pitchFamily="18" charset="0"/>
              </a:rPr>
              <a:t>original narratives from a wide range of sources.</a:t>
            </a:r>
          </a:p>
          <a:p>
            <a:pPr algn="ctr"/>
            <a:endParaRPr lang="en-US" i="1" dirty="0">
              <a:solidFill>
                <a:srgbClr val="008000"/>
              </a:solidFill>
              <a:latin typeface="Bookman Old Style" panose="02050604050505020204" pitchFamily="18" charset="0"/>
            </a:endParaRPr>
          </a:p>
          <a:p>
            <a:pPr algn="ctr"/>
            <a:r>
              <a:rPr lang="en-US" sz="1800" i="1" u="none" strike="noStrike" baseline="0" dirty="0">
                <a:solidFill>
                  <a:srgbClr val="008000"/>
                </a:solidFill>
                <a:latin typeface="Bookman Old Style" panose="02050604050505020204" pitchFamily="18" charset="0"/>
              </a:rPr>
              <a:t>The geographical scope includes the western Pacific Islands, Australia </a:t>
            </a:r>
            <a:r>
              <a:rPr lang="en-US" i="1" dirty="0">
                <a:solidFill>
                  <a:srgbClr val="008000"/>
                </a:solidFill>
                <a:latin typeface="Bookman Old Style" panose="02050604050505020204" pitchFamily="18" charset="0"/>
              </a:rPr>
              <a:t>and New Zealand</a:t>
            </a:r>
            <a:r>
              <a:rPr lang="en-US" i="1" dirty="0" smtClean="0">
                <a:solidFill>
                  <a:srgbClr val="008000"/>
                </a:solidFill>
                <a:latin typeface="Bookman Old Style" panose="02050604050505020204" pitchFamily="18" charset="0"/>
              </a:rPr>
              <a:t>. PaRC was launched in 2021</a:t>
            </a:r>
            <a:r>
              <a:rPr lang="en-US" i="1" dirty="0" smtClean="0">
                <a:solidFill>
                  <a:srgbClr val="008000"/>
                </a:solidFill>
                <a:latin typeface="Bookman Old Style" panose="02050604050505020204" pitchFamily="18" charset="0"/>
              </a:rPr>
              <a:t>. This overview 5 January 2023</a:t>
            </a:r>
            <a:endParaRPr lang="en-US" sz="1800" i="1" u="none" strike="noStrike" baseline="0" dirty="0">
              <a:solidFill>
                <a:srgbClr val="008000"/>
              </a:solidFill>
              <a:latin typeface="Bookman Old Style" panose="02050604050505020204" pitchFamily="18" charset="0"/>
            </a:endParaRPr>
          </a:p>
          <a:p>
            <a:pPr algn="ctr"/>
            <a:endParaRPr lang="en-AU" dirty="0">
              <a:solidFill>
                <a:srgbClr val="008000"/>
              </a:solidFill>
            </a:endParaRPr>
          </a:p>
          <a:p>
            <a:pPr algn="ctr"/>
            <a:r>
              <a:rPr lang="en-AU" dirty="0">
                <a:hlinkClick r:id="rId3"/>
              </a:rPr>
              <a:t>https://www.parksleisure.com.au/library/</a:t>
            </a:r>
            <a:r>
              <a:rPr lang="en-AU" dirty="0"/>
              <a:t>  </a:t>
            </a:r>
            <a:r>
              <a:rPr lang="en-AU" dirty="0">
                <a:solidFill>
                  <a:srgbClr val="008000"/>
                </a:solidFill>
              </a:rPr>
              <a:t>- Document </a:t>
            </a:r>
            <a:r>
              <a:rPr lang="en-AU" dirty="0" smtClean="0">
                <a:solidFill>
                  <a:srgbClr val="008000"/>
                </a:solidFill>
              </a:rPr>
              <a:t>library</a:t>
            </a:r>
            <a:endParaRPr lang="en-AU" dirty="0">
              <a:solidFill>
                <a:srgbClr val="008000"/>
              </a:solidFill>
            </a:endParaRPr>
          </a:p>
          <a:p>
            <a:pPr algn="ctr"/>
            <a:endParaRPr lang="en-AU" dirty="0">
              <a:solidFill>
                <a:srgbClr val="008000"/>
              </a:solidFill>
            </a:endParaRPr>
          </a:p>
          <a:p>
            <a:pPr algn="ctr"/>
            <a:r>
              <a:rPr lang="en-AU" dirty="0">
                <a:solidFill>
                  <a:srgbClr val="008000"/>
                </a:solidFill>
                <a:hlinkClick r:id="rId4"/>
              </a:rPr>
              <a:t>https://parcaustralia.com.au/</a:t>
            </a:r>
            <a:r>
              <a:rPr lang="en-AU" dirty="0">
                <a:solidFill>
                  <a:srgbClr val="008000"/>
                </a:solidFill>
              </a:rPr>
              <a:t> - Narratives, </a:t>
            </a:r>
            <a:r>
              <a:rPr lang="en-AU" dirty="0" smtClean="0">
                <a:solidFill>
                  <a:srgbClr val="008000"/>
                </a:solidFill>
              </a:rPr>
              <a:t>news, activities </a:t>
            </a:r>
            <a:r>
              <a:rPr lang="en-AU" dirty="0">
                <a:solidFill>
                  <a:srgbClr val="008000"/>
                </a:solidFill>
              </a:rPr>
              <a:t>and </a:t>
            </a:r>
            <a:r>
              <a:rPr lang="en-AU" dirty="0" smtClean="0">
                <a:solidFill>
                  <a:srgbClr val="008000"/>
                </a:solidFill>
              </a:rPr>
              <a:t>feedback</a:t>
            </a:r>
            <a:endParaRPr lang="en-AU" dirty="0">
              <a:solidFill>
                <a:srgbClr val="008000"/>
              </a:solidFill>
            </a:endParaRPr>
          </a:p>
        </p:txBody>
      </p:sp>
      <p:pic>
        <p:nvPicPr>
          <p:cNvPr id="3" name="Picture 2">
            <a:extLst>
              <a:ext uri="{FF2B5EF4-FFF2-40B4-BE49-F238E27FC236}">
                <a16:creationId xmlns:a16="http://schemas.microsoft.com/office/drawing/2014/main" xmlns="" id="{D965A626-F940-4D47-84CD-CB9A56D85844}"/>
              </a:ext>
            </a:extLst>
          </p:cNvPr>
          <p:cNvPicPr>
            <a:picLocks noChangeAspect="1"/>
          </p:cNvPicPr>
          <p:nvPr/>
        </p:nvPicPr>
        <p:blipFill>
          <a:blip r:embed="rId5"/>
          <a:stretch>
            <a:fillRect/>
          </a:stretch>
        </p:blipFill>
        <p:spPr>
          <a:xfrm>
            <a:off x="2802709" y="4663998"/>
            <a:ext cx="6379028" cy="1729353"/>
          </a:xfrm>
          <a:prstGeom prst="rect">
            <a:avLst/>
          </a:prstGeom>
        </p:spPr>
      </p:pic>
    </p:spTree>
    <p:extLst>
      <p:ext uri="{BB962C8B-B14F-4D97-AF65-F5344CB8AC3E}">
        <p14:creationId xmlns:p14="http://schemas.microsoft.com/office/powerpoint/2010/main" val="170311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7EB105-A56E-A602-64C2-A4C20A2A2BAA}"/>
              </a:ext>
            </a:extLst>
          </p:cNvPr>
          <p:cNvSpPr>
            <a:spLocks noGrp="1"/>
          </p:cNvSpPr>
          <p:nvPr>
            <p:ph type="title"/>
          </p:nvPr>
        </p:nvSpPr>
        <p:spPr/>
        <p:txBody>
          <a:bodyPr/>
          <a:lstStyle/>
          <a:p>
            <a:pPr algn="ctr"/>
            <a:r>
              <a:rPr lang="en-AU" dirty="0">
                <a:solidFill>
                  <a:srgbClr val="008000"/>
                </a:solidFill>
                <a:latin typeface="Copperplate Gothic Light" panose="020E0507020206020404" pitchFamily="34" charset="0"/>
              </a:rPr>
              <a:t>PaRC: </a:t>
            </a:r>
            <a:r>
              <a:rPr lang="en-AU" dirty="0" smtClean="0">
                <a:solidFill>
                  <a:srgbClr val="008000"/>
                </a:solidFill>
                <a:latin typeface="Copperplate Gothic Light" panose="020E0507020206020404" pitchFamily="34" charset="0"/>
              </a:rPr>
              <a:t>Purposes AND OBJECTIVES</a:t>
            </a:r>
            <a:endParaRPr lang="en-AU" dirty="0">
              <a:solidFill>
                <a:srgbClr val="008000"/>
              </a:solidFill>
              <a:latin typeface="Copperplate Gothic Light" panose="020E0507020206020404" pitchFamily="34" charset="0"/>
            </a:endParaRPr>
          </a:p>
        </p:txBody>
      </p:sp>
      <p:sp>
        <p:nvSpPr>
          <p:cNvPr id="3" name="Content Placeholder 2">
            <a:extLst>
              <a:ext uri="{FF2B5EF4-FFF2-40B4-BE49-F238E27FC236}">
                <a16:creationId xmlns:a16="http://schemas.microsoft.com/office/drawing/2014/main" xmlns="" id="{DA69D033-3427-BAB2-0EDC-42619A79AAE2}"/>
              </a:ext>
            </a:extLst>
          </p:cNvPr>
          <p:cNvSpPr>
            <a:spLocks noGrp="1"/>
          </p:cNvSpPr>
          <p:nvPr>
            <p:ph idx="1"/>
          </p:nvPr>
        </p:nvSpPr>
        <p:spPr>
          <a:xfrm>
            <a:off x="838200" y="1502229"/>
            <a:ext cx="10515600" cy="4674734"/>
          </a:xfrm>
        </p:spPr>
        <p:txBody>
          <a:bodyPr>
            <a:normAutofit/>
          </a:bodyPr>
          <a:lstStyle/>
          <a:p>
            <a:pPr marL="0" indent="0">
              <a:buNone/>
            </a:pPr>
            <a:r>
              <a:rPr lang="en-US" dirty="0">
                <a:solidFill>
                  <a:srgbClr val="008000"/>
                </a:solidFill>
              </a:rPr>
              <a:t>PaRC </a:t>
            </a:r>
            <a:r>
              <a:rPr lang="en-US" dirty="0" smtClean="0">
                <a:solidFill>
                  <a:srgbClr val="008000"/>
                </a:solidFill>
              </a:rPr>
              <a:t>has been formed </a:t>
            </a:r>
            <a:r>
              <a:rPr lang="en-US" dirty="0">
                <a:solidFill>
                  <a:srgbClr val="008000"/>
                </a:solidFill>
              </a:rPr>
              <a:t>for educational, research and charitable </a:t>
            </a:r>
            <a:r>
              <a:rPr lang="en-US" i="1" dirty="0">
                <a:solidFill>
                  <a:srgbClr val="008000"/>
                </a:solidFill>
              </a:rPr>
              <a:t>purposes</a:t>
            </a:r>
            <a:r>
              <a:rPr lang="en-US" dirty="0">
                <a:solidFill>
                  <a:srgbClr val="008000"/>
                </a:solidFill>
              </a:rPr>
              <a:t> in the fields of parks and leisure, and specifically for the following key </a:t>
            </a:r>
            <a:r>
              <a:rPr lang="en-US" i="1" dirty="0">
                <a:solidFill>
                  <a:srgbClr val="008000"/>
                </a:solidFill>
              </a:rPr>
              <a:t>objectives</a:t>
            </a:r>
            <a:r>
              <a:rPr lang="en-US" dirty="0">
                <a:solidFill>
                  <a:srgbClr val="008000"/>
                </a:solidFill>
              </a:rPr>
              <a:t>: </a:t>
            </a:r>
          </a:p>
          <a:p>
            <a:r>
              <a:rPr lang="en-US" dirty="0">
                <a:solidFill>
                  <a:srgbClr val="008000"/>
                </a:solidFill>
              </a:rPr>
              <a:t>promote a public interest ethic in the practice of parks and leisure;</a:t>
            </a:r>
          </a:p>
          <a:p>
            <a:r>
              <a:rPr lang="en-US" dirty="0">
                <a:solidFill>
                  <a:srgbClr val="008000"/>
                </a:solidFill>
              </a:rPr>
              <a:t>advance the parks and leisure professions;</a:t>
            </a:r>
          </a:p>
          <a:p>
            <a:r>
              <a:rPr lang="en-US" dirty="0">
                <a:solidFill>
                  <a:srgbClr val="008000"/>
                </a:solidFill>
              </a:rPr>
              <a:t>maintain a dialogue and communication between professionals, practitioners and the community in the parks and leisure sector.</a:t>
            </a:r>
          </a:p>
          <a:p>
            <a:endParaRPr lang="en-AU" dirty="0">
              <a:solidFill>
                <a:srgbClr val="008000"/>
              </a:solidFill>
            </a:endParaRPr>
          </a:p>
          <a:p>
            <a:pPr marL="0" indent="0">
              <a:buNone/>
            </a:pPr>
            <a:r>
              <a:rPr lang="en-AU" i="1" dirty="0" smtClean="0">
                <a:solidFill>
                  <a:srgbClr val="008000"/>
                </a:solidFill>
              </a:rPr>
              <a:t>The </a:t>
            </a:r>
            <a:r>
              <a:rPr lang="en-AU" i="1" dirty="0">
                <a:solidFill>
                  <a:srgbClr val="008000"/>
                </a:solidFill>
              </a:rPr>
              <a:t>Collection will aim to secure for posterity </a:t>
            </a:r>
            <a:r>
              <a:rPr lang="en-AU" i="1" dirty="0" smtClean="0">
                <a:solidFill>
                  <a:srgbClr val="008000"/>
                </a:solidFill>
              </a:rPr>
              <a:t>accumulated </a:t>
            </a:r>
            <a:r>
              <a:rPr lang="en-AU" i="1" dirty="0">
                <a:solidFill>
                  <a:srgbClr val="008000"/>
                </a:solidFill>
              </a:rPr>
              <a:t>knowledge of past </a:t>
            </a:r>
            <a:r>
              <a:rPr lang="en-AU" i="1" dirty="0" smtClean="0">
                <a:solidFill>
                  <a:srgbClr val="008000"/>
                </a:solidFill>
              </a:rPr>
              <a:t>and present generations </a:t>
            </a:r>
            <a:r>
              <a:rPr lang="en-AU" i="1" dirty="0">
                <a:solidFill>
                  <a:srgbClr val="008000"/>
                </a:solidFill>
              </a:rPr>
              <a:t>of parks and leisure personnel.</a:t>
            </a:r>
          </a:p>
          <a:p>
            <a:pPr marL="0" indent="0">
              <a:buNone/>
            </a:pPr>
            <a:endParaRPr lang="en-AU" b="1" i="1" dirty="0"/>
          </a:p>
        </p:txBody>
      </p:sp>
      <p:sp>
        <p:nvSpPr>
          <p:cNvPr id="4" name="Slide Number Placeholder 3">
            <a:extLst>
              <a:ext uri="{FF2B5EF4-FFF2-40B4-BE49-F238E27FC236}">
                <a16:creationId xmlns:a16="http://schemas.microsoft.com/office/drawing/2014/main" xmlns="" id="{79365398-F5AA-4C6A-B5ED-170BB2EC9B94}"/>
              </a:ext>
            </a:extLst>
          </p:cNvPr>
          <p:cNvSpPr>
            <a:spLocks noGrp="1"/>
          </p:cNvSpPr>
          <p:nvPr>
            <p:ph type="sldNum" sz="quarter" idx="12"/>
          </p:nvPr>
        </p:nvSpPr>
        <p:spPr/>
        <p:txBody>
          <a:bodyPr/>
          <a:lstStyle/>
          <a:p>
            <a:fld id="{1F268880-0B0B-A549-B1B4-DF73A679931C}" type="slidenum">
              <a:rPr lang="en-AU" smtClean="0"/>
              <a:t>2</a:t>
            </a:fld>
            <a:endParaRPr lang="en-AU"/>
          </a:p>
        </p:txBody>
      </p:sp>
    </p:spTree>
    <p:extLst>
      <p:ext uri="{BB962C8B-B14F-4D97-AF65-F5344CB8AC3E}">
        <p14:creationId xmlns:p14="http://schemas.microsoft.com/office/powerpoint/2010/main" val="85898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F33FB5-5C72-BB4E-D023-43976F2E5668}"/>
              </a:ext>
            </a:extLst>
          </p:cNvPr>
          <p:cNvSpPr>
            <a:spLocks noGrp="1"/>
          </p:cNvSpPr>
          <p:nvPr>
            <p:ph type="ctrTitle"/>
          </p:nvPr>
        </p:nvSpPr>
        <p:spPr>
          <a:xfrm>
            <a:off x="2778034" y="340242"/>
            <a:ext cx="5821680" cy="947058"/>
          </a:xfrm>
        </p:spPr>
        <p:txBody>
          <a:bodyPr>
            <a:normAutofit/>
          </a:bodyPr>
          <a:lstStyle/>
          <a:p>
            <a:r>
              <a:rPr lang="en-AU" sz="4400" dirty="0" smtClean="0">
                <a:solidFill>
                  <a:srgbClr val="008000"/>
                </a:solidFill>
                <a:latin typeface="Copperplate Gothic Light" panose="020E0507020206020404" pitchFamily="34" charset="0"/>
              </a:rPr>
              <a:t>TWIN WEBSITES</a:t>
            </a:r>
            <a:endParaRPr lang="en-AU" sz="4400" dirty="0">
              <a:solidFill>
                <a:srgbClr val="008000"/>
              </a:solidFill>
              <a:latin typeface="Copperplate Gothic Light" panose="020E0507020206020404" pitchFamily="34" charset="0"/>
            </a:endParaRPr>
          </a:p>
        </p:txBody>
      </p:sp>
      <p:sp>
        <p:nvSpPr>
          <p:cNvPr id="3" name="Subtitle 2">
            <a:extLst>
              <a:ext uri="{FF2B5EF4-FFF2-40B4-BE49-F238E27FC236}">
                <a16:creationId xmlns:a16="http://schemas.microsoft.com/office/drawing/2014/main" xmlns="" id="{35826D7B-5EC5-9B86-7B65-A8AA9058690F}"/>
              </a:ext>
            </a:extLst>
          </p:cNvPr>
          <p:cNvSpPr>
            <a:spLocks noGrp="1"/>
          </p:cNvSpPr>
          <p:nvPr>
            <p:ph type="subTitle" idx="1"/>
          </p:nvPr>
        </p:nvSpPr>
        <p:spPr>
          <a:xfrm>
            <a:off x="1415143" y="1382233"/>
            <a:ext cx="9144000" cy="4880343"/>
          </a:xfrm>
        </p:spPr>
        <p:txBody>
          <a:bodyPr>
            <a:normAutofit/>
          </a:bodyPr>
          <a:lstStyle/>
          <a:p>
            <a:pPr algn="l"/>
            <a:r>
              <a:rPr lang="en-AU" sz="2200" dirty="0" smtClean="0">
                <a:solidFill>
                  <a:srgbClr val="008000"/>
                </a:solidFill>
              </a:rPr>
              <a:t>PaRC is presented on two different websites:</a:t>
            </a:r>
          </a:p>
          <a:p>
            <a:pPr algn="l"/>
            <a:endParaRPr lang="en-AU" sz="2200" dirty="0" smtClean="0">
              <a:solidFill>
                <a:srgbClr val="008000"/>
              </a:solidFill>
            </a:endParaRPr>
          </a:p>
          <a:p>
            <a:pPr marL="342900" indent="-342900" algn="l">
              <a:buFont typeface="Arial" panose="020B0604020202020204" pitchFamily="34" charset="0"/>
              <a:buChar char="•"/>
            </a:pPr>
            <a:r>
              <a:rPr lang="en-AU" sz="2200" b="1" dirty="0" smtClean="0">
                <a:solidFill>
                  <a:srgbClr val="008000"/>
                </a:solidFill>
              </a:rPr>
              <a:t>Document library</a:t>
            </a:r>
            <a:r>
              <a:rPr lang="en-AU" sz="2200" dirty="0" smtClean="0">
                <a:solidFill>
                  <a:srgbClr val="008000"/>
                </a:solidFill>
              </a:rPr>
              <a:t>, housed </a:t>
            </a:r>
            <a:r>
              <a:rPr lang="en-AU" sz="2200" dirty="0">
                <a:solidFill>
                  <a:srgbClr val="008000"/>
                </a:solidFill>
              </a:rPr>
              <a:t>on the website of </a:t>
            </a:r>
            <a:r>
              <a:rPr lang="en-AU" sz="2200" dirty="0" smtClean="0">
                <a:solidFill>
                  <a:srgbClr val="008000"/>
                </a:solidFill>
              </a:rPr>
              <a:t>Parks </a:t>
            </a:r>
            <a:r>
              <a:rPr lang="en-AU" sz="2200" dirty="0">
                <a:solidFill>
                  <a:srgbClr val="008000"/>
                </a:solidFill>
              </a:rPr>
              <a:t>and Leisure Australia. </a:t>
            </a:r>
          </a:p>
          <a:p>
            <a:r>
              <a:rPr lang="en-AU" sz="2200" dirty="0">
                <a:solidFill>
                  <a:srgbClr val="008000"/>
                </a:solidFill>
                <a:hlinkClick r:id="rId2"/>
              </a:rPr>
              <a:t>https://www.parksleisure.com.au/library</a:t>
            </a:r>
            <a:r>
              <a:rPr lang="en-AU" sz="2200" dirty="0" smtClean="0">
                <a:solidFill>
                  <a:srgbClr val="008000"/>
                </a:solidFill>
                <a:hlinkClick r:id="rId2"/>
              </a:rPr>
              <a:t>/</a:t>
            </a:r>
            <a:r>
              <a:rPr lang="en-AU" sz="2200" dirty="0" smtClean="0">
                <a:solidFill>
                  <a:srgbClr val="008000"/>
                </a:solidFill>
              </a:rPr>
              <a:t> </a:t>
            </a:r>
          </a:p>
          <a:p>
            <a:pPr algn="l"/>
            <a:endParaRPr lang="en-AU" sz="2200" dirty="0">
              <a:solidFill>
                <a:srgbClr val="008000"/>
              </a:solidFill>
            </a:endParaRPr>
          </a:p>
          <a:p>
            <a:pPr marL="342900" indent="-342900" algn="l">
              <a:buFont typeface="Arial" panose="020B0604020202020204" pitchFamily="34" charset="0"/>
              <a:buChar char="•"/>
            </a:pPr>
            <a:r>
              <a:rPr lang="en-AU" sz="2200" b="1" dirty="0">
                <a:solidFill>
                  <a:srgbClr val="008000"/>
                </a:solidFill>
              </a:rPr>
              <a:t>Narratives </a:t>
            </a:r>
            <a:r>
              <a:rPr lang="en-AU" sz="2200" b="1" dirty="0" smtClean="0">
                <a:solidFill>
                  <a:srgbClr val="008000"/>
                </a:solidFill>
              </a:rPr>
              <a:t>platform</a:t>
            </a:r>
            <a:r>
              <a:rPr lang="en-AU" sz="2200" dirty="0" smtClean="0">
                <a:solidFill>
                  <a:srgbClr val="008000"/>
                </a:solidFill>
              </a:rPr>
              <a:t>, </a:t>
            </a:r>
            <a:r>
              <a:rPr lang="en-AU" sz="2200" dirty="0">
                <a:solidFill>
                  <a:srgbClr val="008000"/>
                </a:solidFill>
              </a:rPr>
              <a:t>explaining key themes in parks and </a:t>
            </a:r>
            <a:r>
              <a:rPr lang="en-AU" sz="2200" dirty="0" smtClean="0">
                <a:solidFill>
                  <a:srgbClr val="008000"/>
                </a:solidFill>
              </a:rPr>
              <a:t>leisure and offering a platform for </a:t>
            </a:r>
            <a:r>
              <a:rPr lang="en-AU" sz="2200" dirty="0">
                <a:solidFill>
                  <a:srgbClr val="008000"/>
                </a:solidFill>
              </a:rPr>
              <a:t>exchange of knowledge </a:t>
            </a:r>
            <a:r>
              <a:rPr lang="en-AU" sz="2200" dirty="0" smtClean="0">
                <a:solidFill>
                  <a:srgbClr val="008000"/>
                </a:solidFill>
              </a:rPr>
              <a:t>including historical knowledge. This </a:t>
            </a:r>
            <a:r>
              <a:rPr lang="en-AU" sz="2200" dirty="0">
                <a:solidFill>
                  <a:srgbClr val="008000"/>
                </a:solidFill>
              </a:rPr>
              <a:t>forum </a:t>
            </a:r>
            <a:r>
              <a:rPr lang="en-AU" sz="2200" dirty="0" smtClean="0">
                <a:solidFill>
                  <a:srgbClr val="008000"/>
                </a:solidFill>
              </a:rPr>
              <a:t>will publish stories </a:t>
            </a:r>
            <a:r>
              <a:rPr lang="en-AU" sz="2200" dirty="0">
                <a:solidFill>
                  <a:srgbClr val="008000"/>
                </a:solidFill>
              </a:rPr>
              <a:t>that practitioners </a:t>
            </a:r>
            <a:r>
              <a:rPr lang="en-AU" sz="2200" dirty="0" smtClean="0">
                <a:solidFill>
                  <a:srgbClr val="008000"/>
                </a:solidFill>
              </a:rPr>
              <a:t>and </a:t>
            </a:r>
            <a:r>
              <a:rPr lang="en-AU" sz="2200" dirty="0">
                <a:solidFill>
                  <a:srgbClr val="008000"/>
                </a:solidFill>
              </a:rPr>
              <a:t>community groups can use to advance public well-being through parks and </a:t>
            </a:r>
            <a:r>
              <a:rPr lang="en-AU" sz="2200" dirty="0" smtClean="0">
                <a:solidFill>
                  <a:srgbClr val="008000"/>
                </a:solidFill>
              </a:rPr>
              <a:t>leisure.</a:t>
            </a:r>
          </a:p>
          <a:p>
            <a:r>
              <a:rPr lang="en-AU" sz="2200" dirty="0">
                <a:solidFill>
                  <a:srgbClr val="008000"/>
                </a:solidFill>
                <a:hlinkClick r:id="rId3"/>
              </a:rPr>
              <a:t>https://parcaustralia.com.au</a:t>
            </a:r>
            <a:r>
              <a:rPr lang="en-AU" sz="2200" dirty="0" smtClean="0">
                <a:solidFill>
                  <a:srgbClr val="008000"/>
                </a:solidFill>
                <a:hlinkClick r:id="rId3"/>
              </a:rPr>
              <a:t>/</a:t>
            </a:r>
            <a:r>
              <a:rPr lang="en-AU" sz="2200" dirty="0" smtClean="0">
                <a:solidFill>
                  <a:srgbClr val="008000"/>
                </a:solidFill>
              </a:rPr>
              <a:t> </a:t>
            </a:r>
          </a:p>
          <a:p>
            <a:pPr marL="342900" indent="-342900" algn="l">
              <a:buFont typeface="Arial" panose="020B0604020202020204" pitchFamily="34" charset="0"/>
              <a:buChar char="•"/>
            </a:pPr>
            <a:endParaRPr lang="en-AU" sz="2200" dirty="0" smtClean="0">
              <a:solidFill>
                <a:srgbClr val="008000"/>
              </a:solidFill>
            </a:endParaRPr>
          </a:p>
          <a:p>
            <a:pPr algn="l"/>
            <a:endParaRPr lang="en-AU" dirty="0"/>
          </a:p>
        </p:txBody>
      </p:sp>
    </p:spTree>
    <p:extLst>
      <p:ext uri="{BB962C8B-B14F-4D97-AF65-F5344CB8AC3E}">
        <p14:creationId xmlns:p14="http://schemas.microsoft.com/office/powerpoint/2010/main" val="3301595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45CD50-D443-8B0D-1428-7336F222817A}"/>
              </a:ext>
            </a:extLst>
          </p:cNvPr>
          <p:cNvSpPr>
            <a:spLocks noGrp="1"/>
          </p:cNvSpPr>
          <p:nvPr>
            <p:ph type="title"/>
          </p:nvPr>
        </p:nvSpPr>
        <p:spPr/>
        <p:txBody>
          <a:bodyPr/>
          <a:lstStyle/>
          <a:p>
            <a:pPr algn="ctr"/>
            <a:r>
              <a:rPr lang="en-AU" dirty="0">
                <a:solidFill>
                  <a:srgbClr val="008000"/>
                </a:solidFill>
                <a:latin typeface="Copperplate Gothic Light" panose="020E0507020206020404" pitchFamily="34" charset="0"/>
              </a:rPr>
              <a:t>Context - History</a:t>
            </a:r>
          </a:p>
        </p:txBody>
      </p:sp>
      <p:sp>
        <p:nvSpPr>
          <p:cNvPr id="3" name="Content Placeholder 2">
            <a:extLst>
              <a:ext uri="{FF2B5EF4-FFF2-40B4-BE49-F238E27FC236}">
                <a16:creationId xmlns:a16="http://schemas.microsoft.com/office/drawing/2014/main" xmlns="" id="{DC926010-52E8-9F95-8A2A-092BB15E3FB3}"/>
              </a:ext>
            </a:extLst>
          </p:cNvPr>
          <p:cNvSpPr>
            <a:spLocks noGrp="1"/>
          </p:cNvSpPr>
          <p:nvPr>
            <p:ph idx="1"/>
          </p:nvPr>
        </p:nvSpPr>
        <p:spPr>
          <a:xfrm>
            <a:off x="838200" y="1474750"/>
            <a:ext cx="10515600" cy="4351338"/>
          </a:xfrm>
        </p:spPr>
        <p:txBody>
          <a:bodyPr>
            <a:normAutofit/>
          </a:bodyPr>
          <a:lstStyle/>
          <a:p>
            <a:r>
              <a:rPr lang="en-AU" sz="2200" dirty="0">
                <a:solidFill>
                  <a:srgbClr val="008000"/>
                </a:solidFill>
              </a:rPr>
              <a:t>When the Australian Institute of Parks and Recreation (predecessor to </a:t>
            </a:r>
            <a:r>
              <a:rPr lang="en-AU" sz="2200" dirty="0" smtClean="0">
                <a:solidFill>
                  <a:srgbClr val="008000"/>
                </a:solidFill>
              </a:rPr>
              <a:t>peak body Parks </a:t>
            </a:r>
            <a:r>
              <a:rPr lang="en-AU" sz="2200" dirty="0">
                <a:solidFill>
                  <a:srgbClr val="008000"/>
                </a:solidFill>
              </a:rPr>
              <a:t>and Leisure Australia) established a Trust Fund – Education on 8 February 1974, it </a:t>
            </a:r>
            <a:r>
              <a:rPr lang="en-AU" sz="2200" dirty="0" smtClean="0">
                <a:solidFill>
                  <a:srgbClr val="008000"/>
                </a:solidFill>
              </a:rPr>
              <a:t>intended to make a </a:t>
            </a:r>
            <a:r>
              <a:rPr lang="en-AU" sz="2200" dirty="0">
                <a:solidFill>
                  <a:srgbClr val="008000"/>
                </a:solidFill>
              </a:rPr>
              <a:t>long-term investment in the future of the parks and recreation professions.</a:t>
            </a:r>
          </a:p>
          <a:p>
            <a:r>
              <a:rPr lang="en-AU" sz="2200" dirty="0">
                <a:solidFill>
                  <a:srgbClr val="008000"/>
                </a:solidFill>
              </a:rPr>
              <a:t>The purpose of the Trust Fund was specified as “the furtherance of public educational and scientific or research purposes allied so far as is reasonably practicable with the objects of the Institute”. The Trust did not attract any large donations and funded few projects during its first </a:t>
            </a:r>
            <a:r>
              <a:rPr lang="en-AU" sz="2200" dirty="0" smtClean="0">
                <a:solidFill>
                  <a:srgbClr val="008000"/>
                </a:solidFill>
              </a:rPr>
              <a:t>43 </a:t>
            </a:r>
            <a:r>
              <a:rPr lang="en-AU" sz="2200" dirty="0">
                <a:solidFill>
                  <a:srgbClr val="008000"/>
                </a:solidFill>
              </a:rPr>
              <a:t>years.</a:t>
            </a:r>
          </a:p>
          <a:p>
            <a:r>
              <a:rPr lang="en-AU" sz="2200" dirty="0">
                <a:solidFill>
                  <a:srgbClr val="008000"/>
                </a:solidFill>
              </a:rPr>
              <a:t>Since the death of key </a:t>
            </a:r>
            <a:r>
              <a:rPr lang="en-AU" sz="2200" dirty="0" smtClean="0">
                <a:solidFill>
                  <a:srgbClr val="008000"/>
                </a:solidFill>
              </a:rPr>
              <a:t>trustees </a:t>
            </a:r>
            <a:r>
              <a:rPr lang="en-AU" sz="2200" dirty="0">
                <a:solidFill>
                  <a:srgbClr val="008000"/>
                </a:solidFill>
              </a:rPr>
              <a:t>Trevor Arthur (Chair) in 2009 and David Aldous in 2013, the four remaining Trustees have </a:t>
            </a:r>
            <a:r>
              <a:rPr lang="en-AU" sz="2200" dirty="0" smtClean="0">
                <a:solidFill>
                  <a:srgbClr val="008000"/>
                </a:solidFill>
              </a:rPr>
              <a:t>established </a:t>
            </a:r>
            <a:r>
              <a:rPr lang="en-AU" sz="2200" dirty="0">
                <a:solidFill>
                  <a:srgbClr val="008000"/>
                </a:solidFill>
              </a:rPr>
              <a:t>a project – PaRC – worthy of the vision of the </a:t>
            </a:r>
            <a:r>
              <a:rPr lang="en-AU" sz="2200" dirty="0" smtClean="0">
                <a:solidFill>
                  <a:srgbClr val="008000"/>
                </a:solidFill>
              </a:rPr>
              <a:t>founders</a:t>
            </a:r>
            <a:r>
              <a:rPr lang="en-AU" sz="2200" dirty="0">
                <a:solidFill>
                  <a:srgbClr val="008000"/>
                </a:solidFill>
              </a:rPr>
              <a:t>. </a:t>
            </a:r>
            <a:endParaRPr lang="en-AU" sz="1800" dirty="0">
              <a:solidFill>
                <a:srgbClr val="008000"/>
              </a:solidFill>
              <a:latin typeface="Verdana" pitchFamily="34" charset="0"/>
              <a:ea typeface="Verdana" pitchFamily="34" charset="0"/>
            </a:endParaRPr>
          </a:p>
          <a:p>
            <a:pPr marL="0" indent="0" algn="r">
              <a:buNone/>
            </a:pPr>
            <a:r>
              <a:rPr lang="en-AU" sz="1800" dirty="0" smtClean="0">
                <a:solidFill>
                  <a:srgbClr val="008000"/>
                </a:solidFill>
                <a:latin typeface="Verdana" pitchFamily="34" charset="0"/>
                <a:ea typeface="Verdana" pitchFamily="34" charset="0"/>
              </a:rPr>
              <a:t>End of overview.</a:t>
            </a:r>
            <a:endParaRPr lang="en-AU" sz="1800" dirty="0">
              <a:solidFill>
                <a:srgbClr val="008000"/>
              </a:solidFill>
              <a:latin typeface="Verdana" pitchFamily="34" charset="0"/>
              <a:ea typeface="Verdana" pitchFamily="34" charset="0"/>
            </a:endParaRPr>
          </a:p>
        </p:txBody>
      </p:sp>
      <p:sp>
        <p:nvSpPr>
          <p:cNvPr id="4" name="Slide Number Placeholder 3">
            <a:extLst>
              <a:ext uri="{FF2B5EF4-FFF2-40B4-BE49-F238E27FC236}">
                <a16:creationId xmlns:a16="http://schemas.microsoft.com/office/drawing/2014/main" xmlns="" id="{C34B2364-AE04-4FF9-8C45-86E9F0C7B9E9}"/>
              </a:ext>
            </a:extLst>
          </p:cNvPr>
          <p:cNvSpPr>
            <a:spLocks noGrp="1"/>
          </p:cNvSpPr>
          <p:nvPr>
            <p:ph type="sldNum" sz="quarter" idx="12"/>
          </p:nvPr>
        </p:nvSpPr>
        <p:spPr/>
        <p:txBody>
          <a:bodyPr/>
          <a:lstStyle/>
          <a:p>
            <a:fld id="{1F268880-0B0B-A549-B1B4-DF73A679931C}" type="slidenum">
              <a:rPr lang="en-AU" smtClean="0"/>
              <a:t>4</a:t>
            </a:fld>
            <a:endParaRPr lang="en-AU" dirty="0"/>
          </a:p>
        </p:txBody>
      </p:sp>
    </p:spTree>
    <p:extLst>
      <p:ext uri="{BB962C8B-B14F-4D97-AF65-F5344CB8AC3E}">
        <p14:creationId xmlns:p14="http://schemas.microsoft.com/office/powerpoint/2010/main" val="80476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341</Words>
  <Application>Microsoft Office PowerPoint</Application>
  <PresentationFormat>Custom</PresentationFormat>
  <Paragraphs>30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PaRC: Purposes AND OBJECTIVES</vt:lpstr>
      <vt:lpstr>TWIN WEBSITES</vt:lpstr>
      <vt:lpstr>Context - History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McCarthy</dc:creator>
  <cp:lastModifiedBy>Reviewer2</cp:lastModifiedBy>
  <cp:revision>41</cp:revision>
  <dcterms:created xsi:type="dcterms:W3CDTF">2022-04-12T23:14:05Z</dcterms:created>
  <dcterms:modified xsi:type="dcterms:W3CDTF">2023-01-13T11:03:30Z</dcterms:modified>
</cp:coreProperties>
</file>